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1" r:id="rId2"/>
    <p:sldId id="263" r:id="rId3"/>
    <p:sldId id="264" r:id="rId4"/>
    <p:sldId id="257" r:id="rId5"/>
    <p:sldId id="265" r:id="rId6"/>
    <p:sldId id="262" r:id="rId7"/>
    <p:sldId id="25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76" userDrawn="1">
          <p15:clr>
            <a:srgbClr val="A4A3A4"/>
          </p15:clr>
        </p15:guide>
        <p15:guide id="4" pos="5307" userDrawn="1">
          <p15:clr>
            <a:srgbClr val="A4A3A4"/>
          </p15:clr>
        </p15:guide>
        <p15:guide id="5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76A0B7"/>
    <a:srgbClr val="F2F2F2"/>
    <a:srgbClr val="7F7F7F"/>
    <a:srgbClr val="B5C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36"/>
    <p:restoredTop sz="94807"/>
  </p:normalViewPr>
  <p:slideViewPr>
    <p:cSldViewPr snapToGrid="0" snapToObjects="1" showGuides="1">
      <p:cViewPr>
        <p:scale>
          <a:sx n="85" d="100"/>
          <a:sy n="85" d="100"/>
        </p:scale>
        <p:origin x="1568" y="872"/>
      </p:cViewPr>
      <p:guideLst>
        <p:guide orient="horz" pos="2160"/>
        <p:guide pos="2880"/>
        <p:guide pos="476"/>
        <p:guide pos="5307"/>
        <p:guide orient="horz" pos="41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ayashidke/Downloads/&#19977;&#33777;&#37325;&#24037;_&#27770;&#31639;&#36039;&#26009;&#26028;&#1242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0557465087798"/>
          <c:y val="0.18306566203032668"/>
          <c:w val="0.7239841475619867"/>
          <c:h val="0.751277005445928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その他、消去・共通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23208043145407106"/>
                  <c:y val="-4.82566705026464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iragino Kaku Gothic Pro W6" panose="020B0300000000000000" pitchFamily="34" charset="-128"/>
                      <a:ea typeface="Hiragino Kaku Gothic Pro W6" panose="020B0300000000000000" pitchFamily="34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93-F944-9FDA-D27A96EC0031}"/>
                </c:ext>
              </c:extLst>
            </c:dLbl>
            <c:dLbl>
              <c:idx val="1"/>
              <c:layout>
                <c:manualLayout>
                  <c:x val="0.26192057046173972"/>
                  <c:y val="8.6171127873692181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800" baseline="0" dirty="0"/>
                      <a:t>△</a:t>
                    </a:r>
                    <a:r>
                      <a:rPr lang="en-US" altLang="ja-JP" baseline="0" dirty="0"/>
                      <a:t>51</a:t>
                    </a:r>
                    <a:endParaRPr lang="en-US" altLang="ja-JP" sz="10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93-F944-9FDA-D27A96EC0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iragino Kaku Gothic Pro W6" panose="020B0300000000000000" pitchFamily="34" charset="-128"/>
                    <a:ea typeface="Hiragino Kaku Gothic Pro W6" panose="020B0300000000000000" pitchFamily="34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Sheet1!$C$17:$D$17</c:f>
              <c:strCache>
                <c:ptCount val="2"/>
                <c:pt idx="0">
                  <c:v>2016年度</c:v>
                </c:pt>
                <c:pt idx="1">
                  <c:v>2017年度</c:v>
                </c:pt>
              </c:strCache>
            </c:strRef>
          </c:cat>
          <c:val>
            <c:numRef>
              <c:f>Sheet1!$C$18:$D$18</c:f>
              <c:numCache>
                <c:formatCode>#,##0_);[Red]\(#,##0\)</c:formatCode>
                <c:ptCount val="2"/>
                <c:pt idx="0">
                  <c:v>151</c:v>
                </c:pt>
                <c:pt idx="1">
                  <c:v>-51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93-F944-9FDA-D27A96EC0031}"/>
            </c:ext>
          </c:extLst>
        </c:ser>
        <c:ser>
          <c:idx val="1"/>
          <c:order val="1"/>
          <c:tx>
            <c:strRef>
              <c:f>Sheet1!$B$19</c:f>
              <c:strCache>
                <c:ptCount val="1"/>
                <c:pt idx="0">
                  <c:v>パワー</c:v>
                </c:pt>
              </c:strCache>
            </c:strRef>
          </c:tx>
          <c:spPr>
            <a:solidFill>
              <a:srgbClr val="749EB5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Hiragino Kaku Gothic Pro W3" panose="020B0300000000000000" pitchFamily="34" charset="-128"/>
                      <a:ea typeface="Hiragino Kaku Gothic Pro W3" panose="020B0300000000000000" pitchFamily="34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62072161845264"/>
                      <c:h val="0.129424134928953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B93-F944-9FDA-D27A96EC003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  <a:cs typeface="+mn-cs"/>
                      </a:defRPr>
                    </a:pPr>
                    <a:fld id="{10298F19-1100-F64B-9F5B-BE6512DA0EF7}" type="VALUE">
                      <a:rPr lang="en-US" altLang="ja-JP" sz="1800" baseline="0" smtClean="0"/>
                      <a:pPr>
                        <a:defRPr sz="1800" b="1">
                          <a:solidFill>
                            <a:schemeClr val="bg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Hiragino Kaku Gothic Pro W6" panose="020B0300000000000000" pitchFamily="34" charset="-128"/>
                      <a:ea typeface="Hiragino Kaku Gothic Pro W6" panose="020B0300000000000000" pitchFamily="34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49219059872614"/>
                      <c:h val="0.109671719209634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B93-F944-9FDA-D27A96EC0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iragino Kaku Gothic Pro W6" panose="020B0300000000000000" pitchFamily="34" charset="-128"/>
                    <a:ea typeface="Hiragino Kaku Gothic Pro W6" panose="020B0300000000000000" pitchFamily="34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Sheet1!$C$17:$D$17</c:f>
              <c:strCache>
                <c:ptCount val="2"/>
                <c:pt idx="0">
                  <c:v>2016年度</c:v>
                </c:pt>
                <c:pt idx="1">
                  <c:v>2017年度</c:v>
                </c:pt>
              </c:strCache>
            </c:strRef>
          </c:cat>
          <c:val>
            <c:numRef>
              <c:f>Sheet1!$C$19:$D$19</c:f>
              <c:numCache>
                <c:formatCode>#,##0_);[Red]\(#,##0\)</c:formatCode>
                <c:ptCount val="2"/>
                <c:pt idx="0">
                  <c:v>14484</c:v>
                </c:pt>
                <c:pt idx="1">
                  <c:v>14939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93-F944-9FDA-D27A96EC0031}"/>
            </c:ext>
          </c:extLst>
        </c:ser>
        <c:ser>
          <c:idx val="2"/>
          <c:order val="2"/>
          <c:tx>
            <c:strRef>
              <c:f>Sheet1!$B$20</c:f>
              <c:strCache>
                <c:ptCount val="1"/>
                <c:pt idx="0">
                  <c:v>インダストリー＆社会基盤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iragino Kaku Gothic Pro W3" panose="020B0300000000000000" pitchFamily="34" charset="-128"/>
                      <a:ea typeface="Hiragino Kaku Gothic Pro W3" panose="020B0300000000000000" pitchFamily="34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36182092221892"/>
                      <c:h val="0.129424134928953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B93-F944-9FDA-D27A96EC003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  <a:cs typeface="+mn-cs"/>
                      </a:defRPr>
                    </a:pPr>
                    <a:fld id="{31110A6D-CBFE-754A-91AB-5A9AF78EE457}" type="VALUE">
                      <a:rPr lang="en-US" altLang="ja-JP" sz="1800" baseline="0" smtClean="0"/>
                      <a:pPr>
                        <a:defRPr sz="1400" b="1"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iragino Kaku Gothic Pro W6" panose="020B0300000000000000" pitchFamily="34" charset="-128"/>
                      <a:ea typeface="Hiragino Kaku Gothic Pro W6" panose="020B0300000000000000" pitchFamily="34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57028026475786"/>
                      <c:h val="0.139204457275411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B93-F944-9FDA-D27A96EC0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iragino Kaku Gothic Pro W6" panose="020B0300000000000000" pitchFamily="34" charset="-128"/>
                    <a:ea typeface="Hiragino Kaku Gothic Pro W6" panose="020B0300000000000000" pitchFamily="34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Sheet1!$C$17:$D$17</c:f>
              <c:strCache>
                <c:ptCount val="2"/>
                <c:pt idx="0">
                  <c:v>2016年度</c:v>
                </c:pt>
                <c:pt idx="1">
                  <c:v>2017年度</c:v>
                </c:pt>
              </c:strCache>
            </c:strRef>
          </c:cat>
          <c:val>
            <c:numRef>
              <c:f>Sheet1!$C$20:$D$20</c:f>
              <c:numCache>
                <c:formatCode>#,##0_);[Red]\(#,##0\)</c:formatCode>
                <c:ptCount val="2"/>
                <c:pt idx="0">
                  <c:v>17470</c:v>
                </c:pt>
                <c:pt idx="1">
                  <c:v>18989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93-F944-9FDA-D27A96EC0031}"/>
            </c:ext>
          </c:extLst>
        </c:ser>
        <c:ser>
          <c:idx val="3"/>
          <c:order val="3"/>
          <c:tx>
            <c:strRef>
              <c:f>Sheet1!$B$21</c:f>
              <c:strCache>
                <c:ptCount val="1"/>
                <c:pt idx="0">
                  <c:v>航空・防衛・宇宙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  <a:cs typeface="+mn-cs"/>
                      </a:defRPr>
                    </a:pPr>
                    <a:fld id="{8E11B946-7F01-FD40-9323-6FD94FAB5560}" type="VALUE">
                      <a:rPr lang="en-US" altLang="ja-JP" sz="1600"/>
                      <a:pPr>
                        <a:defRPr sz="1800">
                          <a:solidFill>
                            <a:schemeClr val="bg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Hiragino Kaku Gothic Pro W3" panose="020B0300000000000000" pitchFamily="34" charset="-128"/>
                      <a:ea typeface="Hiragino Kaku Gothic Pro W3" panose="020B0300000000000000" pitchFamily="34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B93-F944-9FDA-D27A96EC0031}"/>
                </c:ext>
              </c:extLst>
            </c:dLbl>
            <c:dLbl>
              <c:idx val="1"/>
              <c:layout>
                <c:manualLayout>
                  <c:x val="5.1623929487729162E-3"/>
                  <c:y val="4.270135076934026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  <a:cs typeface="+mn-cs"/>
                      </a:defRPr>
                    </a:pPr>
                    <a:fld id="{0A631B59-DFBD-6A48-BE0F-8E55B87754D0}" type="VALUE">
                      <a:rPr lang="en-US" altLang="ja-JP" sz="1800" baseline="0" smtClean="0"/>
                      <a:pPr>
                        <a:defRPr sz="1800" b="1">
                          <a:solidFill>
                            <a:schemeClr val="bg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Hiragino Kaku Gothic Pro W6" panose="020B0300000000000000" pitchFamily="34" charset="-128"/>
                      <a:ea typeface="Hiragino Kaku Gothic Pro W6" panose="020B0300000000000000" pitchFamily="34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2196857983323"/>
                      <c:h val="0.107242619541887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B93-F944-9FDA-D27A96EC0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iragino Kaku Gothic Pro W6" panose="020B0300000000000000" pitchFamily="34" charset="-128"/>
                    <a:ea typeface="Hiragino Kaku Gothic Pro W6" panose="020B0300000000000000" pitchFamily="34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Sheet1!$C$17:$D$17</c:f>
              <c:strCache>
                <c:ptCount val="2"/>
                <c:pt idx="0">
                  <c:v>2016年度</c:v>
                </c:pt>
                <c:pt idx="1">
                  <c:v>2017年度</c:v>
                </c:pt>
              </c:strCache>
            </c:strRef>
          </c:cat>
          <c:val>
            <c:numRef>
              <c:f>Sheet1!$C$21:$D$21</c:f>
              <c:numCache>
                <c:formatCode>#,##0_);[Red]\(#,##0\)</c:formatCode>
                <c:ptCount val="2"/>
                <c:pt idx="0">
                  <c:v>7034</c:v>
                </c:pt>
                <c:pt idx="1">
                  <c:v>7229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B93-F944-9FDA-D27A96EC0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serLines>
          <c:spPr>
            <a:ln w="9525" cap="flat" cmpd="sng" algn="ctr">
              <a:solidFill>
                <a:srgbClr val="B5C9D5"/>
              </a:solidFill>
              <a:round/>
            </a:ln>
            <a:effectLst/>
          </c:spPr>
        </c:serLines>
        <c:axId val="1911413423"/>
        <c:axId val="2006576751"/>
      </c:barChart>
      <c:catAx>
        <c:axId val="191141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06576751"/>
        <c:crosses val="autoZero"/>
        <c:auto val="1"/>
        <c:lblAlgn val="ctr"/>
        <c:lblOffset val="100"/>
        <c:noMultiLvlLbl val="0"/>
      </c:catAx>
      <c:valAx>
        <c:axId val="2006576751"/>
        <c:scaling>
          <c:orientation val="minMax"/>
        </c:scaling>
        <c:delete val="1"/>
        <c:axPos val="l"/>
        <c:numFmt formatCode="#,##0_);[Red]\(#,##0\)" sourceLinked="1"/>
        <c:majorTickMark val="none"/>
        <c:minorTickMark val="none"/>
        <c:tickLblPos val="nextTo"/>
        <c:crossAx val="1911413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7CCD0-B8CC-2443-A6C2-8AB57F770B19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AF235-7AFA-434F-BCFA-79E2107BD9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9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AF235-7AFA-434F-BCFA-79E2107BD9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9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8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79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10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57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0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27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98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48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88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0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F405-E2A1-E149-8874-9712A7B59022}" type="datetimeFigureOut">
              <a:rPr kumimoji="1" lang="ja-JP" altLang="en-US" smtClean="0"/>
              <a:t>2018/8/5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67BE5-D9FF-A441-8001-B0CE02BB9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39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AC709691-6F3D-8542-A3A3-CB6164136EA9}"/>
              </a:ext>
            </a:extLst>
          </p:cNvPr>
          <p:cNvGraphicFramePr>
            <a:graphicFrameLocks noGrp="1"/>
          </p:cNvGraphicFramePr>
          <p:nvPr/>
        </p:nvGraphicFramePr>
        <p:xfrm>
          <a:off x="4293884" y="1719924"/>
          <a:ext cx="4607229" cy="4753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566">
                  <a:extLst>
                    <a:ext uri="{9D8B030D-6E8A-4147-A177-3AD203B41FA5}">
                      <a16:colId xmlns:a16="http://schemas.microsoft.com/office/drawing/2014/main" val="3300584025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198214441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826546271"/>
                    </a:ext>
                  </a:extLst>
                </a:gridCol>
              </a:tblGrid>
              <a:tr h="61951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800" b="1" i="0" baseline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航空・</a:t>
                      </a:r>
                      <a:endParaRPr kumimoji="1" lang="en-US" altLang="ja-JP" sz="1800" b="1" i="0" baseline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800" b="1" i="0" baseline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防衛・宇宙</a:t>
                      </a:r>
                      <a:r>
                        <a:rPr kumimoji="1" lang="en-US" altLang="ja-JP" sz="1800" b="1" i="0" baseline="0" dirty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 </a:t>
                      </a:r>
                      <a:endParaRPr kumimoji="1" lang="ja-JP" altLang="en-US" sz="1800" b="1" i="0" baseline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>
                          <a:solidFill>
                            <a:srgbClr val="00B0F0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▲</a:t>
                      </a:r>
                      <a:endParaRPr kumimoji="1" lang="ja-JP" altLang="en-US" sz="2400" b="1" i="0">
                        <a:solidFill>
                          <a:srgbClr val="FF0000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宇宙機器、</a:t>
                      </a:r>
                      <a:endParaRPr lang="en-US" altLang="ja-JP" sz="18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防衛航空機</a:t>
                      </a:r>
                      <a:endParaRPr kumimoji="1" lang="ja-JP" altLang="en-US" sz="1800" b="1" i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93859"/>
                  </a:ext>
                </a:extLst>
              </a:tr>
              <a:tr h="1163299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kumimoji="1" lang="en-US" altLang="ja-JP" sz="16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6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インダストリー</a:t>
                      </a:r>
                      <a:endParaRPr kumimoji="1" lang="en-US" altLang="ja-JP" sz="18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＆</a:t>
                      </a:r>
                      <a:endParaRPr kumimoji="1" lang="en-US" altLang="ja-JP" sz="18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社会基盤</a:t>
                      </a:r>
                      <a:endParaRPr kumimoji="1" lang="en-US" altLang="ja-JP" sz="18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b="1" i="0" dirty="0">
                        <a:solidFill>
                          <a:srgbClr val="00B0F0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2400" b="1" i="0">
                          <a:solidFill>
                            <a:srgbClr val="00B0F0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▲</a:t>
                      </a:r>
                      <a:endParaRPr kumimoji="1" lang="ja-JP" altLang="en-US" sz="2400" b="1" i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交通システム、</a:t>
                      </a:r>
                      <a:endParaRPr lang="en-US" altLang="ja-JP" sz="18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フォークリフト、</a:t>
                      </a:r>
                      <a:endParaRPr lang="en-US" altLang="ja-JP" sz="18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ターボチャージャ</a:t>
                      </a:r>
                      <a:endParaRPr kumimoji="1" lang="ja-JP" altLang="en-US" sz="1800" b="1" i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13508"/>
                  </a:ext>
                </a:extLst>
              </a:tr>
              <a:tr h="6376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>
                          <a:solidFill>
                            <a:srgbClr val="F60000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化学プラント</a:t>
                      </a:r>
                      <a:endParaRPr kumimoji="1" lang="ja-JP" altLang="en-US" sz="1800" b="1" i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258054"/>
                  </a:ext>
                </a:extLst>
              </a:tr>
              <a:tr h="166778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0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20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パワー</a:t>
                      </a:r>
                      <a:endParaRPr kumimoji="1" lang="en-US" altLang="ja-JP" sz="20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i="0" dirty="0">
                        <a:solidFill>
                          <a:srgbClr val="00B0F0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/>
                      <a:endParaRPr kumimoji="1" lang="en-US" altLang="ja-JP" sz="2400" b="1" i="0" dirty="0">
                        <a:solidFill>
                          <a:srgbClr val="00B0F0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2400" b="1" i="0">
                          <a:solidFill>
                            <a:srgbClr val="00B0F0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▲</a:t>
                      </a:r>
                      <a:endParaRPr kumimoji="1" lang="en-US" altLang="ja-JP" sz="2400" b="1" i="0" dirty="0">
                        <a:solidFill>
                          <a:srgbClr val="00B0F0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altLang="ja-JP" sz="1800" b="1" i="0" dirty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GTCC</a:t>
                      </a:r>
                      <a:r>
                        <a:rPr lang="ja-JP" altLang="en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、</a:t>
                      </a:r>
                      <a:endParaRPr lang="en-US" altLang="ja-JP" sz="1800" b="1" i="0" dirty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コンベンショナル火力</a:t>
                      </a:r>
                      <a:endParaRPr kumimoji="1" lang="ja-JP" altLang="en-US" sz="1800" b="1" i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920747"/>
                  </a:ext>
                </a:extLst>
              </a:tr>
              <a:tr h="5895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>
                          <a:solidFill>
                            <a:srgbClr val="F60000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▼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i="0">
                          <a:solidFill>
                            <a:schemeClr val="tx1"/>
                          </a:solidFill>
                          <a:latin typeface="Hiragino Kaku Gothic Pro W6" panose="020B0300000000000000" pitchFamily="34" charset="-128"/>
                          <a:ea typeface="Hiragino Kaku Gothic Pro W6" panose="020B0300000000000000" pitchFamily="34" charset="-128"/>
                        </a:rPr>
                        <a:t>原子力</a:t>
                      </a:r>
                      <a:endParaRPr kumimoji="1" lang="ja-JP" altLang="en-US" sz="1800" b="1" i="0">
                        <a:solidFill>
                          <a:schemeClr val="tx1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8200"/>
                  </a:ext>
                </a:extLst>
              </a:tr>
              <a:tr h="589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i="0">
                        <a:solidFill>
                          <a:srgbClr val="F60000"/>
                        </a:solidFill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>
                        <a:latin typeface="Hiragino Kaku Gothic Pro W6" panose="020B0300000000000000" pitchFamily="34" charset="-128"/>
                        <a:ea typeface="Hiragino Kaku Gothic Pro W6" panose="020B03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A0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594444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5B2CE075-BE24-9848-B619-D49A2A483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785" y="112735"/>
            <a:ext cx="1265130" cy="268153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7A30A7A-B33C-B24F-8BA6-C71A67F02A5E}"/>
              </a:ext>
            </a:extLst>
          </p:cNvPr>
          <p:cNvCxnSpPr>
            <a:cxnSpLocks/>
          </p:cNvCxnSpPr>
          <p:nvPr/>
        </p:nvCxnSpPr>
        <p:spPr>
          <a:xfrm>
            <a:off x="162838" y="563671"/>
            <a:ext cx="8858077" cy="0"/>
          </a:xfrm>
          <a:prstGeom prst="line">
            <a:avLst/>
          </a:prstGeom>
          <a:ln w="19050">
            <a:solidFill>
              <a:srgbClr val="B5C9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ABBD544-8F92-B54C-A9C5-4E52F3E90FCB}"/>
              </a:ext>
            </a:extLst>
          </p:cNvPr>
          <p:cNvSpPr/>
          <p:nvPr/>
        </p:nvSpPr>
        <p:spPr>
          <a:xfrm>
            <a:off x="162838" y="184182"/>
            <a:ext cx="5498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2017</a:t>
            </a:r>
            <a:r>
              <a:rPr lang="ja-JP" altLang="en-US" sz="2000" b="1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年度決算実績 セグメント別 ＜売上高＞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1FF9AD18-F5B3-7E4D-B8A7-F8AFBD2A7F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870702"/>
              </p:ext>
            </p:extLst>
          </p:nvPr>
        </p:nvGraphicFramePr>
        <p:xfrm>
          <a:off x="453460" y="746455"/>
          <a:ext cx="3680948" cy="596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テキスト ボックス 11">
            <a:extLst>
              <a:ext uri="{FF2B5EF4-FFF2-40B4-BE49-F238E27FC236}">
                <a16:creationId xmlns:a16="http://schemas.microsoft.com/office/drawing/2014/main" id="{185F9F8E-EF67-3D4F-A09D-C0F0E30C71CF}"/>
              </a:ext>
            </a:extLst>
          </p:cNvPr>
          <p:cNvSpPr txBox="1"/>
          <p:nvPr/>
        </p:nvSpPr>
        <p:spPr>
          <a:xfrm>
            <a:off x="1021453" y="2031310"/>
            <a:ext cx="1002197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39,140</a:t>
            </a:r>
            <a:endParaRPr kumimoji="1" lang="ja-JP" altLang="en-US" sz="18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9" name="テキスト ボックス 12">
            <a:extLst>
              <a:ext uri="{FF2B5EF4-FFF2-40B4-BE49-F238E27FC236}">
                <a16:creationId xmlns:a16="http://schemas.microsoft.com/office/drawing/2014/main" id="{BDE58832-9CF9-C946-BD88-AA3249D7897E}"/>
              </a:ext>
            </a:extLst>
          </p:cNvPr>
          <p:cNvSpPr txBox="1"/>
          <p:nvPr/>
        </p:nvSpPr>
        <p:spPr>
          <a:xfrm>
            <a:off x="2162838" y="1831255"/>
            <a:ext cx="1563249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000" b="1" i="0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41,108</a:t>
            </a:r>
            <a:r>
              <a:rPr kumimoji="1" lang="ja-JP" altLang="en-US" sz="1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億円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B36E65-93B7-A748-B152-CDDF50BE39C7}"/>
              </a:ext>
            </a:extLst>
          </p:cNvPr>
          <p:cNvSpPr/>
          <p:nvPr/>
        </p:nvSpPr>
        <p:spPr>
          <a:xfrm>
            <a:off x="162838" y="6388274"/>
            <a:ext cx="8858077" cy="288000"/>
          </a:xfrm>
          <a:prstGeom prst="rect">
            <a:avLst/>
          </a:prstGeom>
          <a:solidFill>
            <a:srgbClr val="76A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4FBAEF-DFC4-5341-BAEA-1A7A7DEE83BB}"/>
              </a:ext>
            </a:extLst>
          </p:cNvPr>
          <p:cNvSpPr txBox="1"/>
          <p:nvPr/>
        </p:nvSpPr>
        <p:spPr>
          <a:xfrm>
            <a:off x="2075580" y="681890"/>
            <a:ext cx="4277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対前年</a:t>
            </a:r>
            <a:r>
              <a:rPr lang="en-US" altLang="ja-JP" sz="2000" b="1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＋</a:t>
            </a:r>
            <a:r>
              <a:rPr kumimoji="1" lang="en-US" altLang="ja-JP" sz="4800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1,967</a:t>
            </a:r>
            <a:r>
              <a:rPr kumimoji="1" lang="ja-JP" altLang="en-US" sz="20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億円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C4F68B-1394-6845-9B7F-C5096A856257}"/>
              </a:ext>
            </a:extLst>
          </p:cNvPr>
          <p:cNvSpPr txBox="1"/>
          <p:nvPr/>
        </p:nvSpPr>
        <p:spPr>
          <a:xfrm>
            <a:off x="68385" y="61043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売上高</a:t>
            </a:r>
            <a:endParaRPr kumimoji="1" lang="ja-JP" altLang="en-US" sz="12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220EDB5-3E05-EF4B-B61A-04E88D39D8A8}"/>
              </a:ext>
            </a:extLst>
          </p:cNvPr>
          <p:cNvSpPr txBox="1"/>
          <p:nvPr/>
        </p:nvSpPr>
        <p:spPr>
          <a:xfrm>
            <a:off x="1035731" y="5969764"/>
            <a:ext cx="1018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2016</a:t>
            </a:r>
            <a:r>
              <a:rPr kumimoji="1" lang="ja-JP" altLang="en-US" sz="14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年度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B96A252-D317-BD4A-AA65-F7D5BDD46CA5}"/>
              </a:ext>
            </a:extLst>
          </p:cNvPr>
          <p:cNvSpPr txBox="1"/>
          <p:nvPr/>
        </p:nvSpPr>
        <p:spPr>
          <a:xfrm>
            <a:off x="2388915" y="5969764"/>
            <a:ext cx="1101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2017</a:t>
            </a:r>
            <a:r>
              <a:rPr kumimoji="1" lang="ja-JP" altLang="en-US" sz="1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年度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AEE567E-4701-9F4F-901F-3BF8DC99F54F}"/>
              </a:ext>
            </a:extLst>
          </p:cNvPr>
          <p:cNvSpPr/>
          <p:nvPr/>
        </p:nvSpPr>
        <p:spPr>
          <a:xfrm>
            <a:off x="162838" y="6432247"/>
            <a:ext cx="669516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ja-JP" sz="600" b="1" dirty="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© 2018 MITSUBISHI HEAVY INDUSTRIES, LTD. All Rights Reserved.</a:t>
            </a:r>
            <a:endParaRPr lang="ja-JP" altLang="en-US" sz="600" b="1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08F1EC3-026D-7B46-901C-44F9AD7300FD}"/>
              </a:ext>
            </a:extLst>
          </p:cNvPr>
          <p:cNvSpPr/>
          <p:nvPr/>
        </p:nvSpPr>
        <p:spPr>
          <a:xfrm>
            <a:off x="4200705" y="1740543"/>
            <a:ext cx="143650" cy="661861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BE54780-184B-3E4A-B9D0-8C7E5168ECA0}"/>
              </a:ext>
            </a:extLst>
          </p:cNvPr>
          <p:cNvSpPr/>
          <p:nvPr/>
        </p:nvSpPr>
        <p:spPr>
          <a:xfrm>
            <a:off x="4200705" y="2632768"/>
            <a:ext cx="143650" cy="157114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9BFE307-4906-034C-B642-02A55F48B6A7}"/>
              </a:ext>
            </a:extLst>
          </p:cNvPr>
          <p:cNvSpPr/>
          <p:nvPr/>
        </p:nvSpPr>
        <p:spPr>
          <a:xfrm>
            <a:off x="4200705" y="4629630"/>
            <a:ext cx="143650" cy="1247257"/>
          </a:xfrm>
          <a:prstGeom prst="rect">
            <a:avLst/>
          </a:prstGeom>
          <a:solidFill>
            <a:srgbClr val="76A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82E6DB7D-7D4B-A04B-802A-40E073697EBF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3369146" y="2071474"/>
            <a:ext cx="831559" cy="49407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55DDB94-961B-7E4A-93F8-4380274398C2}"/>
              </a:ext>
            </a:extLst>
          </p:cNvPr>
          <p:cNvCxnSpPr>
            <a:cxnSpLocks/>
            <a:endCxn id="46" idx="1"/>
          </p:cNvCxnSpPr>
          <p:nvPr/>
        </p:nvCxnSpPr>
        <p:spPr>
          <a:xfrm flipV="1">
            <a:off x="3369146" y="3418343"/>
            <a:ext cx="831559" cy="3082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5C9F4A9-5682-1F4F-B780-EB5E219C926D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3369146" y="5253258"/>
            <a:ext cx="831559" cy="1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06557F74-C74D-994E-B127-8DC709181E5F}"/>
              </a:ext>
            </a:extLst>
          </p:cNvPr>
          <p:cNvCxnSpPr>
            <a:cxnSpLocks/>
          </p:cNvCxnSpPr>
          <p:nvPr/>
        </p:nvCxnSpPr>
        <p:spPr>
          <a:xfrm>
            <a:off x="3974721" y="5952305"/>
            <a:ext cx="369634" cy="17016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3D09FFD-992E-3D42-BC8D-B41018C9ED36}"/>
              </a:ext>
            </a:extLst>
          </p:cNvPr>
          <p:cNvSpPr/>
          <p:nvPr/>
        </p:nvSpPr>
        <p:spPr>
          <a:xfrm>
            <a:off x="4293884" y="5994081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ja-JP" altLang="en-US" sz="120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その他、消去・共通</a:t>
            </a:r>
            <a:endParaRPr lang="ja-JP" altLang="en-US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BDFF2DF-6E52-FE4F-BE9B-1018741D0E3A}"/>
              </a:ext>
            </a:extLst>
          </p:cNvPr>
          <p:cNvSpPr txBox="1"/>
          <p:nvPr/>
        </p:nvSpPr>
        <p:spPr>
          <a:xfrm>
            <a:off x="8656713" y="6393775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>
                <a:solidFill>
                  <a:schemeClr val="bg1"/>
                </a:solidFill>
              </a:rPr>
              <a:t>８</a:t>
            </a:r>
          </a:p>
        </p:txBody>
      </p:sp>
    </p:spTree>
    <p:extLst>
      <p:ext uri="{BB962C8B-B14F-4D97-AF65-F5344CB8AC3E}">
        <p14:creationId xmlns:p14="http://schemas.microsoft.com/office/powerpoint/2010/main" val="241955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4D83AA4-BC37-5B41-BA43-8A1C03A39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04"/>
            <a:ext cx="9144000" cy="6836992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A1C342-6427-144F-9CDB-F0A427DFB493}"/>
              </a:ext>
            </a:extLst>
          </p:cNvPr>
          <p:cNvSpPr/>
          <p:nvPr/>
        </p:nvSpPr>
        <p:spPr>
          <a:xfrm>
            <a:off x="0" y="0"/>
            <a:ext cx="9144000" cy="4422098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8C2EB8D-1F38-BC4F-B9D7-7CE96C5A9EA0}"/>
              </a:ext>
            </a:extLst>
          </p:cNvPr>
          <p:cNvCxnSpPr>
            <a:cxnSpLocks/>
          </p:cNvCxnSpPr>
          <p:nvPr/>
        </p:nvCxnSpPr>
        <p:spPr>
          <a:xfrm>
            <a:off x="737393" y="4095022"/>
            <a:ext cx="7669213" cy="0"/>
          </a:xfrm>
          <a:prstGeom prst="straightConnector1">
            <a:avLst/>
          </a:prstGeom>
          <a:ln w="127000">
            <a:solidFill>
              <a:schemeClr val="bg1">
                <a:alpha val="70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25F91C1-6A88-4649-A254-792C10DAE23D}"/>
              </a:ext>
            </a:extLst>
          </p:cNvPr>
          <p:cNvSpPr txBox="1"/>
          <p:nvPr/>
        </p:nvSpPr>
        <p:spPr>
          <a:xfrm>
            <a:off x="888936" y="2620503"/>
            <a:ext cx="7366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項目を一直線に配置すると</a:t>
            </a:r>
            <a:endParaRPr kumimoji="1" lang="en-US" altLang="ja-JP" sz="4000" b="1" dirty="0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  <a:p>
            <a:pPr algn="ctr"/>
            <a:r>
              <a:rPr lang="ja-JP" altLang="en-US" sz="40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内容がなめらかにはいってくる</a:t>
            </a:r>
            <a:endParaRPr kumimoji="1" lang="ja-JP" altLang="en-US" sz="4000" b="1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53A1E5-1209-964A-91B9-0F7C789710FC}"/>
              </a:ext>
            </a:extLst>
          </p:cNvPr>
          <p:cNvSpPr/>
          <p:nvPr/>
        </p:nvSpPr>
        <p:spPr>
          <a:xfrm>
            <a:off x="0" y="5969000"/>
            <a:ext cx="9144000" cy="878496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09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7BFA9DB-32C2-9841-9F71-9BDD488C8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400" y="1619250"/>
            <a:ext cx="2489200" cy="36195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D2063B-F444-E043-B916-8A754DD0F0C6}"/>
              </a:ext>
            </a:extLst>
          </p:cNvPr>
          <p:cNvSpPr txBox="1"/>
          <p:nvPr/>
        </p:nvSpPr>
        <p:spPr>
          <a:xfrm>
            <a:off x="2095016" y="2865300"/>
            <a:ext cx="1080000" cy="504000"/>
          </a:xfrm>
          <a:prstGeom prst="rect">
            <a:avLst/>
          </a:prstGeom>
          <a:solidFill>
            <a:srgbClr val="F6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変更前</a:t>
            </a:r>
            <a:endParaRPr kumimoji="1" lang="en-US" altLang="ja-JP" b="1" dirty="0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  <a:p>
            <a:pPr algn="ctr"/>
            <a:r>
              <a:rPr lang="ja-JP" altLang="en-US" sz="9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たぶんこの３色</a:t>
            </a:r>
            <a:endParaRPr kumimoji="1" lang="ja-JP" altLang="en-US" sz="900" b="1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644E7D-C7AB-1D44-A6DC-1F4AADB9280E}"/>
              </a:ext>
            </a:extLst>
          </p:cNvPr>
          <p:cNvSpPr/>
          <p:nvPr/>
        </p:nvSpPr>
        <p:spPr>
          <a:xfrm>
            <a:off x="5442857" y="3701143"/>
            <a:ext cx="304800" cy="304800"/>
          </a:xfrm>
          <a:prstGeom prst="rect">
            <a:avLst/>
          </a:prstGeom>
          <a:noFill/>
          <a:ln w="63500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655D95-5FEE-2445-8EB3-08D2342789BB}"/>
              </a:ext>
            </a:extLst>
          </p:cNvPr>
          <p:cNvSpPr/>
          <p:nvPr/>
        </p:nvSpPr>
        <p:spPr>
          <a:xfrm>
            <a:off x="3842222" y="3701143"/>
            <a:ext cx="304800" cy="304800"/>
          </a:xfrm>
          <a:prstGeom prst="rect">
            <a:avLst/>
          </a:prstGeom>
          <a:noFill/>
          <a:ln w="63500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5788F3-E837-AC49-A8C8-8C04DD62E095}"/>
              </a:ext>
            </a:extLst>
          </p:cNvPr>
          <p:cNvSpPr/>
          <p:nvPr/>
        </p:nvSpPr>
        <p:spPr>
          <a:xfrm>
            <a:off x="4525102" y="3701143"/>
            <a:ext cx="304800" cy="304800"/>
          </a:xfrm>
          <a:prstGeom prst="rect">
            <a:avLst/>
          </a:prstGeom>
          <a:noFill/>
          <a:ln w="63500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6852627-F68D-D244-8BCE-1E7B9A602A07}"/>
              </a:ext>
            </a:extLst>
          </p:cNvPr>
          <p:cNvCxnSpPr>
            <a:cxnSpLocks/>
            <a:stCxn id="4" idx="3"/>
            <a:endCxn id="8" idx="0"/>
          </p:cNvCxnSpPr>
          <p:nvPr/>
        </p:nvCxnSpPr>
        <p:spPr>
          <a:xfrm>
            <a:off x="3175016" y="3117300"/>
            <a:ext cx="2420241" cy="583843"/>
          </a:xfrm>
          <a:prstGeom prst="line">
            <a:avLst/>
          </a:prstGeom>
          <a:ln>
            <a:solidFill>
              <a:srgbClr val="F60000"/>
            </a:solidFill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2EE24F8-4BDE-9741-893A-B8FC1B835162}"/>
              </a:ext>
            </a:extLst>
          </p:cNvPr>
          <p:cNvCxnSpPr>
            <a:cxnSpLocks/>
            <a:stCxn id="4" idx="3"/>
            <a:endCxn id="12" idx="0"/>
          </p:cNvCxnSpPr>
          <p:nvPr/>
        </p:nvCxnSpPr>
        <p:spPr>
          <a:xfrm>
            <a:off x="3175016" y="3117300"/>
            <a:ext cx="1502486" cy="583843"/>
          </a:xfrm>
          <a:prstGeom prst="line">
            <a:avLst/>
          </a:prstGeom>
          <a:ln>
            <a:solidFill>
              <a:srgbClr val="F60000"/>
            </a:solidFill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207B7BF-B6CE-F543-9806-249D321E9AC5}"/>
              </a:ext>
            </a:extLst>
          </p:cNvPr>
          <p:cNvCxnSpPr>
            <a:cxnSpLocks/>
            <a:stCxn id="4" idx="3"/>
            <a:endCxn id="11" idx="0"/>
          </p:cNvCxnSpPr>
          <p:nvPr/>
        </p:nvCxnSpPr>
        <p:spPr>
          <a:xfrm>
            <a:off x="3175016" y="3117300"/>
            <a:ext cx="819606" cy="583843"/>
          </a:xfrm>
          <a:prstGeom prst="line">
            <a:avLst/>
          </a:prstGeom>
          <a:ln>
            <a:solidFill>
              <a:srgbClr val="F60000"/>
            </a:solidFill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1FF4698-F942-5E4F-B825-04BDFE0EB3FF}"/>
              </a:ext>
            </a:extLst>
          </p:cNvPr>
          <p:cNvSpPr txBox="1"/>
          <p:nvPr/>
        </p:nvSpPr>
        <p:spPr>
          <a:xfrm>
            <a:off x="5968984" y="4730919"/>
            <a:ext cx="1080000" cy="50400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グラフ下</a:t>
            </a:r>
            <a:endParaRPr lang="en-US" altLang="ja-JP" b="1" dirty="0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  <a:p>
            <a:pPr algn="ctr"/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(</a:t>
            </a:r>
            <a:r>
              <a:rPr lang="ja-JP" altLang="en-US" sz="9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パワーの色</a:t>
            </a:r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)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D4AB-84F2-0043-A89F-C3A789DF5904}"/>
              </a:ext>
            </a:extLst>
          </p:cNvPr>
          <p:cNvCxnSpPr>
            <a:cxnSpLocks/>
            <a:stCxn id="30" idx="3"/>
            <a:endCxn id="26" idx="1"/>
          </p:cNvCxnSpPr>
          <p:nvPr/>
        </p:nvCxnSpPr>
        <p:spPr>
          <a:xfrm>
            <a:off x="4383373" y="4521382"/>
            <a:ext cx="1585611" cy="461537"/>
          </a:xfrm>
          <a:prstGeom prst="line">
            <a:avLst/>
          </a:prstGeom>
          <a:ln>
            <a:solidFill>
              <a:srgbClr val="0070C0"/>
            </a:solidFill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F644C40-99C5-354A-A26B-27B41A523CB3}"/>
              </a:ext>
            </a:extLst>
          </p:cNvPr>
          <p:cNvSpPr/>
          <p:nvPr/>
        </p:nvSpPr>
        <p:spPr>
          <a:xfrm>
            <a:off x="4078573" y="4368982"/>
            <a:ext cx="304800" cy="30480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BEFD969-FAF9-5049-A15C-456FEE584B28}"/>
              </a:ext>
            </a:extLst>
          </p:cNvPr>
          <p:cNvSpPr/>
          <p:nvPr/>
        </p:nvSpPr>
        <p:spPr>
          <a:xfrm>
            <a:off x="3394710" y="2255853"/>
            <a:ext cx="262890" cy="30480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BE1F0D8-3FC4-A543-A74E-5A2458B84CE3}"/>
              </a:ext>
            </a:extLst>
          </p:cNvPr>
          <p:cNvSpPr/>
          <p:nvPr/>
        </p:nvSpPr>
        <p:spPr>
          <a:xfrm>
            <a:off x="3658631" y="2255576"/>
            <a:ext cx="261859" cy="30480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7BEE741-C6F8-144C-938F-F6553DC3AD38}"/>
              </a:ext>
            </a:extLst>
          </p:cNvPr>
          <p:cNvSpPr txBox="1"/>
          <p:nvPr/>
        </p:nvSpPr>
        <p:spPr>
          <a:xfrm>
            <a:off x="5968984" y="1609245"/>
            <a:ext cx="1080000" cy="50400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グラフ上</a:t>
            </a:r>
            <a:endParaRPr lang="en-US" altLang="ja-JP" b="1" dirty="0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  <a:p>
            <a:pPr algn="ctr"/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(</a:t>
            </a:r>
            <a:r>
              <a:rPr lang="ja-JP" altLang="en-US" sz="9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航空</a:t>
            </a:r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〜</a:t>
            </a:r>
            <a:r>
              <a:rPr lang="ja-JP" altLang="en-US" sz="9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の色</a:t>
            </a:r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)</a:t>
            </a:r>
            <a:endParaRPr kumimoji="1" lang="ja-JP" altLang="en-US" sz="900" b="1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7C38F2E-A274-2541-A6C9-24C45CA59799}"/>
              </a:ext>
            </a:extLst>
          </p:cNvPr>
          <p:cNvCxnSpPr>
            <a:cxnSpLocks/>
            <a:stCxn id="35" idx="3"/>
            <a:endCxn id="40" idx="1"/>
          </p:cNvCxnSpPr>
          <p:nvPr/>
        </p:nvCxnSpPr>
        <p:spPr>
          <a:xfrm flipV="1">
            <a:off x="3920490" y="1861245"/>
            <a:ext cx="2048494" cy="546731"/>
          </a:xfrm>
          <a:prstGeom prst="line">
            <a:avLst/>
          </a:prstGeom>
          <a:ln>
            <a:solidFill>
              <a:srgbClr val="0070C0"/>
            </a:solidFill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D3F8F72-0147-C74A-BE6C-FC317BCEA569}"/>
              </a:ext>
            </a:extLst>
          </p:cNvPr>
          <p:cNvSpPr txBox="1"/>
          <p:nvPr/>
        </p:nvSpPr>
        <p:spPr>
          <a:xfrm>
            <a:off x="5968983" y="2867066"/>
            <a:ext cx="1080000" cy="50400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グラフ中</a:t>
            </a:r>
            <a:endParaRPr lang="en-US" altLang="ja-JP" b="1" dirty="0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  <a:p>
            <a:pPr algn="ctr"/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(</a:t>
            </a:r>
            <a:r>
              <a:rPr lang="ja-JP" altLang="en-US" sz="9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インダ</a:t>
            </a:r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〜</a:t>
            </a:r>
            <a:r>
              <a:rPr lang="ja-JP" altLang="en-US" sz="900" b="1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の色</a:t>
            </a:r>
            <a:r>
              <a:rPr lang="en-US" altLang="ja-JP" sz="900" b="1" dirty="0">
                <a:solidFill>
                  <a:schemeClr val="bg1"/>
                </a:solidFill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)</a:t>
            </a:r>
            <a:endParaRPr kumimoji="1" lang="ja-JP" altLang="en-US" sz="900" b="1">
              <a:solidFill>
                <a:schemeClr val="bg1"/>
              </a:solidFill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433BA0F-3213-944D-AFC8-57AF39F918E1}"/>
              </a:ext>
            </a:extLst>
          </p:cNvPr>
          <p:cNvCxnSpPr>
            <a:cxnSpLocks/>
            <a:stCxn id="33" idx="2"/>
            <a:endCxn id="45" idx="1"/>
          </p:cNvCxnSpPr>
          <p:nvPr/>
        </p:nvCxnSpPr>
        <p:spPr>
          <a:xfrm>
            <a:off x="3526155" y="2560653"/>
            <a:ext cx="2442828" cy="558413"/>
          </a:xfrm>
          <a:prstGeom prst="line">
            <a:avLst/>
          </a:prstGeom>
          <a:ln>
            <a:solidFill>
              <a:srgbClr val="0070C0"/>
            </a:solidFill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31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9239B63-3EB3-AC47-A1C1-857C28989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99"/>
            <a:ext cx="9144000" cy="6862798"/>
          </a:xfrm>
          <a:prstGeom prst="rect">
            <a:avLst/>
          </a:prstGeom>
        </p:spPr>
      </p:pic>
      <p:sp>
        <p:nvSpPr>
          <p:cNvPr id="25" name="円/楕円 24">
            <a:extLst>
              <a:ext uri="{FF2B5EF4-FFF2-40B4-BE49-F238E27FC236}">
                <a16:creationId xmlns:a16="http://schemas.microsoft.com/office/drawing/2014/main" id="{5CBB0C0A-5C94-204D-B049-ACB518D8A883}"/>
              </a:ext>
            </a:extLst>
          </p:cNvPr>
          <p:cNvSpPr/>
          <p:nvPr/>
        </p:nvSpPr>
        <p:spPr>
          <a:xfrm>
            <a:off x="8085228" y="149474"/>
            <a:ext cx="574765" cy="574765"/>
          </a:xfrm>
          <a:prstGeom prst="ellipse">
            <a:avLst/>
          </a:prstGeom>
          <a:solidFill>
            <a:srgbClr val="F60000"/>
          </a:soli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1</a:t>
            </a:r>
            <a:endParaRPr kumimoji="1" lang="ja-JP" altLang="en-US" sz="2800" b="1"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A1C8B0B4-E8C3-1447-8CF8-1984C0F012BC}"/>
              </a:ext>
            </a:extLst>
          </p:cNvPr>
          <p:cNvSpPr/>
          <p:nvPr/>
        </p:nvSpPr>
        <p:spPr>
          <a:xfrm>
            <a:off x="7797845" y="5949860"/>
            <a:ext cx="574765" cy="574765"/>
          </a:xfrm>
          <a:prstGeom prst="ellipse">
            <a:avLst/>
          </a:prstGeom>
          <a:solidFill>
            <a:srgbClr val="76A0B7"/>
          </a:soli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2</a:t>
            </a:r>
            <a:endParaRPr kumimoji="1" lang="ja-JP" altLang="en-US" sz="2800" b="1"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8050C9EC-CA8A-4B4B-B99F-20EA5C1D29DE}"/>
              </a:ext>
            </a:extLst>
          </p:cNvPr>
          <p:cNvSpPr/>
          <p:nvPr/>
        </p:nvSpPr>
        <p:spPr>
          <a:xfrm>
            <a:off x="7445828" y="2686348"/>
            <a:ext cx="574765" cy="57476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3</a:t>
            </a:r>
            <a:endParaRPr kumimoji="1" lang="ja-JP" altLang="en-US" sz="2800" b="1"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7E6FF4BB-E112-C448-918B-976A8415470F}"/>
              </a:ext>
            </a:extLst>
          </p:cNvPr>
          <p:cNvSpPr/>
          <p:nvPr/>
        </p:nvSpPr>
        <p:spPr>
          <a:xfrm>
            <a:off x="6346407" y="3732694"/>
            <a:ext cx="574765" cy="5747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4</a:t>
            </a:r>
            <a:endParaRPr kumimoji="1" lang="ja-JP" altLang="en-US" sz="2800" b="1"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86A15601-93D6-0F4B-A053-47E9280FCDB6}"/>
              </a:ext>
            </a:extLst>
          </p:cNvPr>
          <p:cNvSpPr/>
          <p:nvPr/>
        </p:nvSpPr>
        <p:spPr>
          <a:xfrm>
            <a:off x="5224640" y="1100435"/>
            <a:ext cx="574765" cy="574765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latin typeface="Hiragino Kaku Gothic ProN W6" panose="020B0300000000000000" pitchFamily="34" charset="-128"/>
                <a:ea typeface="Hiragino Kaku Gothic ProN W6" panose="020B0300000000000000" pitchFamily="34" charset="-128"/>
              </a:rPr>
              <a:t>5</a:t>
            </a:r>
            <a:endParaRPr kumimoji="1" lang="ja-JP" altLang="en-US" sz="2800" b="1">
              <a:latin typeface="Hiragino Kaku Gothic ProN W6" panose="020B0300000000000000" pitchFamily="34" charset="-128"/>
              <a:ea typeface="Hiragino Kaku Gothic ProN W6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438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9239B63-3EB3-AC47-A1C1-857C28989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99"/>
            <a:ext cx="9144000" cy="6862798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3943BE4-2820-3D4F-B300-65CA9C614EFF}"/>
              </a:ext>
            </a:extLst>
          </p:cNvPr>
          <p:cNvSpPr/>
          <p:nvPr/>
        </p:nvSpPr>
        <p:spPr>
          <a:xfrm>
            <a:off x="4070959" y="4972833"/>
            <a:ext cx="4881465" cy="1393554"/>
          </a:xfrm>
          <a:prstGeom prst="rect">
            <a:avLst/>
          </a:prstGeom>
          <a:solidFill>
            <a:srgbClr val="F60000">
              <a:alpha val="90000"/>
            </a:srgbClr>
          </a:solidFill>
          <a:ln>
            <a:noFill/>
          </a:ln>
          <a:effectLst>
            <a:glow rad="63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ln w="3175">
                  <a:noFill/>
                </a:ln>
              </a:rPr>
              <a:t>これはなんの数値？</a:t>
            </a:r>
            <a:endParaRPr lang="en-US" altLang="ja-JP" sz="2800" b="1" dirty="0">
              <a:ln w="3175">
                <a:noFill/>
              </a:ln>
            </a:endParaRPr>
          </a:p>
          <a:p>
            <a:pPr algn="ctr"/>
            <a:r>
              <a:rPr lang="ja-JP" altLang="en-US" sz="2800" b="1">
                <a:ln w="3175">
                  <a:noFill/>
                </a:ln>
              </a:rPr>
              <a:t>その増減の要因は？</a:t>
            </a:r>
            <a:endParaRPr lang="en-US" altLang="ja-JP" sz="2800" b="1" dirty="0">
              <a:ln w="3175">
                <a:noFill/>
              </a:ln>
            </a:endParaRPr>
          </a:p>
          <a:p>
            <a:pPr algn="ctr"/>
            <a:r>
              <a:rPr lang="ja-JP" altLang="en-US" sz="2800" b="1">
                <a:ln w="3175">
                  <a:noFill/>
                </a:ln>
              </a:rPr>
              <a:t>視線が忙しい→わかりにくい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26E70E5B-C96D-0B4F-B73A-89280C303BC7}"/>
              </a:ext>
            </a:extLst>
          </p:cNvPr>
          <p:cNvCxnSpPr>
            <a:cxnSpLocks/>
          </p:cNvCxnSpPr>
          <p:nvPr/>
        </p:nvCxnSpPr>
        <p:spPr>
          <a:xfrm flipH="1">
            <a:off x="940867" y="2252570"/>
            <a:ext cx="6087463" cy="1690317"/>
          </a:xfrm>
          <a:prstGeom prst="straightConnector1">
            <a:avLst/>
          </a:prstGeom>
          <a:ln w="127000">
            <a:solidFill>
              <a:srgbClr val="F60000">
                <a:alpha val="70000"/>
              </a:srgbClr>
            </a:solidFill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86674F94-A148-4345-B49A-54F6B75840F3}"/>
              </a:ext>
            </a:extLst>
          </p:cNvPr>
          <p:cNvCxnSpPr>
            <a:cxnSpLocks/>
          </p:cNvCxnSpPr>
          <p:nvPr/>
        </p:nvCxnSpPr>
        <p:spPr>
          <a:xfrm>
            <a:off x="667357" y="4280235"/>
            <a:ext cx="543546" cy="768912"/>
          </a:xfrm>
          <a:prstGeom prst="straightConnector1">
            <a:avLst/>
          </a:prstGeom>
          <a:ln w="127000">
            <a:solidFill>
              <a:srgbClr val="F60000">
                <a:alpha val="70000"/>
              </a:srgbClr>
            </a:solidFill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7FB91A-2998-504D-B6F9-75D3426A818C}"/>
              </a:ext>
            </a:extLst>
          </p:cNvPr>
          <p:cNvSpPr txBox="1"/>
          <p:nvPr/>
        </p:nvSpPr>
        <p:spPr>
          <a:xfrm rot="1900960">
            <a:off x="7544364" y="1573017"/>
            <a:ext cx="721672" cy="923330"/>
          </a:xfrm>
          <a:prstGeom prst="rect">
            <a:avLst/>
          </a:prstGeom>
          <a:noFill/>
          <a:effectLst>
            <a:glow rad="63500">
              <a:schemeClr val="bg1"/>
            </a:glo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>
                    <a:alpha val="70000"/>
                  </a:srgbClr>
                </a:solidFill>
                <a:effectLst>
                  <a:glow rad="127000">
                    <a:schemeClr val="bg1"/>
                  </a:glow>
                </a:effectLst>
                <a:latin typeface="Wide Latin" panose="020A0A07050505020404" pitchFamily="18" charset="0"/>
              </a:rPr>
              <a:t>?</a:t>
            </a:r>
            <a:endParaRPr kumimoji="1" lang="ja-JP" altLang="en-US" sz="5400" b="1">
              <a:solidFill>
                <a:srgbClr val="FF0000">
                  <a:alpha val="70000"/>
                </a:srgbClr>
              </a:solidFill>
              <a:effectLst>
                <a:glow rad="127000">
                  <a:schemeClr val="bg1"/>
                </a:glow>
              </a:effectLst>
              <a:latin typeface="Wide Latin" panose="020A0A070505050204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506DDFD-CA90-4541-933E-A1F7CAC90727}"/>
              </a:ext>
            </a:extLst>
          </p:cNvPr>
          <p:cNvSpPr txBox="1"/>
          <p:nvPr/>
        </p:nvSpPr>
        <p:spPr>
          <a:xfrm rot="1900960">
            <a:off x="313558" y="3201454"/>
            <a:ext cx="707598" cy="923330"/>
          </a:xfrm>
          <a:prstGeom prst="rect">
            <a:avLst/>
          </a:prstGeom>
          <a:noFill/>
          <a:effectLst>
            <a:glow rad="63500">
              <a:schemeClr val="bg1"/>
            </a:glo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>
                    <a:alpha val="70000"/>
                  </a:srgbClr>
                </a:solidFill>
                <a:effectLst>
                  <a:glow rad="127000">
                    <a:schemeClr val="bg1"/>
                  </a:glow>
                </a:effectLst>
                <a:latin typeface="Wide Latin" panose="020A0A07050505020404" pitchFamily="18" charset="0"/>
              </a:rPr>
              <a:t>?</a:t>
            </a:r>
            <a:endParaRPr kumimoji="1" lang="ja-JP" altLang="en-US" sz="5400" b="1">
              <a:solidFill>
                <a:srgbClr val="FF0000">
                  <a:alpha val="70000"/>
                </a:srgbClr>
              </a:solidFill>
              <a:effectLst>
                <a:glow rad="127000">
                  <a:schemeClr val="bg1"/>
                </a:glow>
              </a:effectLst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1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9239B63-3EB3-AC47-A1C1-857C28989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99"/>
            <a:ext cx="9144000" cy="6862798"/>
          </a:xfrm>
          <a:prstGeom prst="rect">
            <a:avLst/>
          </a:prstGeom>
        </p:spPr>
      </p:pic>
      <p:sp>
        <p:nvSpPr>
          <p:cNvPr id="9" name="円/楕円 8">
            <a:extLst>
              <a:ext uri="{FF2B5EF4-FFF2-40B4-BE49-F238E27FC236}">
                <a16:creationId xmlns:a16="http://schemas.microsoft.com/office/drawing/2014/main" id="{7CA4B4D9-1AD0-7340-9579-1C65CA46EFB5}"/>
              </a:ext>
            </a:extLst>
          </p:cNvPr>
          <p:cNvSpPr/>
          <p:nvPr/>
        </p:nvSpPr>
        <p:spPr>
          <a:xfrm>
            <a:off x="6891454" y="591015"/>
            <a:ext cx="1884556" cy="1126273"/>
          </a:xfrm>
          <a:prstGeom prst="ellipse">
            <a:avLst/>
          </a:prstGeom>
          <a:noFill/>
          <a:ln w="127000">
            <a:solidFill>
              <a:srgbClr val="F60000">
                <a:alpha val="70000"/>
              </a:srgbClr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88F340-BCEC-EC4E-BFA4-CE9843E04518}"/>
              </a:ext>
            </a:extLst>
          </p:cNvPr>
          <p:cNvSpPr/>
          <p:nvPr/>
        </p:nvSpPr>
        <p:spPr>
          <a:xfrm>
            <a:off x="2193657" y="147147"/>
            <a:ext cx="4164981" cy="1271239"/>
          </a:xfrm>
          <a:prstGeom prst="rect">
            <a:avLst/>
          </a:prstGeom>
          <a:solidFill>
            <a:srgbClr val="F60000">
              <a:alpha val="90000"/>
            </a:srgbClr>
          </a:solidFill>
          <a:ln>
            <a:noFill/>
          </a:ln>
          <a:effectLst>
            <a:glow rad="63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>
                <a:ln w="3175">
                  <a:noFill/>
                </a:ln>
              </a:rPr>
              <a:t>①総額の増減が見えない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4C24935-1024-5343-8653-621639EAB644}"/>
              </a:ext>
            </a:extLst>
          </p:cNvPr>
          <p:cNvSpPr/>
          <p:nvPr/>
        </p:nvSpPr>
        <p:spPr>
          <a:xfrm>
            <a:off x="4438185" y="5011555"/>
            <a:ext cx="4518103" cy="1271239"/>
          </a:xfrm>
          <a:prstGeom prst="rect">
            <a:avLst/>
          </a:prstGeom>
          <a:solidFill>
            <a:srgbClr val="F60000">
              <a:alpha val="90000"/>
            </a:srgbClr>
          </a:solidFill>
          <a:ln>
            <a:noFill/>
          </a:ln>
          <a:effectLst>
            <a:glow rad="63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b="1" dirty="0">
                <a:ln w="3175">
                  <a:noFill/>
                </a:ln>
              </a:rPr>
              <a:t>②</a:t>
            </a:r>
            <a:r>
              <a:rPr lang="ja-JP" altLang="en-US" sz="2800" b="1">
                <a:ln w="3175">
                  <a:noFill/>
                </a:ln>
              </a:rPr>
              <a:t>円グラフなのでマイナスを表現できていない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40777604-C7B5-E340-ADA1-CF17B4FC8FA0}"/>
              </a:ext>
            </a:extLst>
          </p:cNvPr>
          <p:cNvCxnSpPr/>
          <p:nvPr/>
        </p:nvCxnSpPr>
        <p:spPr>
          <a:xfrm flipV="1">
            <a:off x="8073483" y="1717288"/>
            <a:ext cx="0" cy="3289610"/>
          </a:xfrm>
          <a:prstGeom prst="straightConnector1">
            <a:avLst/>
          </a:prstGeom>
          <a:ln w="127000">
            <a:solidFill>
              <a:srgbClr val="F60000">
                <a:alpha val="70000"/>
              </a:srgbClr>
            </a:solidFill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72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4965F-B4EE-0546-8FA0-1857B14E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6AE37CD1-D33E-414A-9498-4EFD71AB46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77051"/>
          </a:xfrm>
        </p:spPr>
      </p:pic>
    </p:spTree>
    <p:extLst>
      <p:ext uri="{BB962C8B-B14F-4D97-AF65-F5344CB8AC3E}">
        <p14:creationId xmlns:p14="http://schemas.microsoft.com/office/powerpoint/2010/main" val="2117346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8306</TotalTime>
  <Words>160</Words>
  <Application>Microsoft Macintosh PowerPoint</Application>
  <PresentationFormat>画面に合わせる (4:3)</PresentationFormat>
  <Paragraphs>66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Hiragino Kaku Gothic Pro W3</vt:lpstr>
      <vt:lpstr>Hiragino Kaku Gothic Pro W6</vt:lpstr>
      <vt:lpstr>Hiragino Kaku Gothic ProN W6</vt:lpstr>
      <vt:lpstr>Hiragino Kaku Gothic StdN W8</vt:lpstr>
      <vt:lpstr>游ゴシック</vt:lpstr>
      <vt:lpstr>游ゴシック Light</vt:lpstr>
      <vt:lpstr>Arial</vt:lpstr>
      <vt:lpstr>Calibri</vt:lpstr>
      <vt:lpstr>Calibri Light</vt:lpstr>
      <vt:lpstr>Wide Latin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直樹</dc:creator>
  <cp:lastModifiedBy>直樹</cp:lastModifiedBy>
  <cp:revision>27</cp:revision>
  <dcterms:created xsi:type="dcterms:W3CDTF">2018-07-31T14:22:17Z</dcterms:created>
  <dcterms:modified xsi:type="dcterms:W3CDTF">2018-08-06T13:58:33Z</dcterms:modified>
</cp:coreProperties>
</file>